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0" r:id="rId1"/>
    <p:sldMasterId id="2147483671" r:id="rId2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9652730-965B-460F-B6E6-E6E28C46C67D}">
  <a:tblStyle styleId="{C9652730-965B-460F-B6E6-E6E28C46C67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2"/>
  </p:normalViewPr>
  <p:slideViewPr>
    <p:cSldViewPr snapToGrid="0">
      <p:cViewPr varScale="1">
        <p:scale>
          <a:sx n="120" d="100"/>
          <a:sy n="120" d="100"/>
        </p:scale>
        <p:origin x="200" y="5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a69b1483ec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7" name="Google Shape;127;ga69b1483ec_2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ga69b1483ec_2_7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d6ccd36924_2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37" name="Google Shape;537;gd6ccd36924_2_18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gd6ccd36924_2_18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d6ccd36924_2_2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57" name="Google Shape;557;gd6ccd36924_2_2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8" name="Google Shape;558;gd6ccd36924_2_2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6" name="Google Shape;596;gd6ccd36924_2_6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97" name="Google Shape;597;gd6ccd36924_2_66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" name="Google Shape;598;gd6ccd36924_2_66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gd6ccd36924_2_2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2" name="Google Shape;662;gd6ccd36924_2_25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3" name="Google Shape;663;gd6ccd36924_2_25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d6ccd36924_2_7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7" name="Google Shape;697;gd6ccd36924_2_7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8" name="Google Shape;698;gd6ccd36924_2_7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d6ccd36924_2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62" name="Google Shape;762;gd6ccd36924_2_3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gd6ccd36924_2_33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gd6ccd36924_2_3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2" name="Google Shape;792;gd6ccd36924_2_31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gd6ccd36924_2_31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1" name="Google Shape;811;gd6ccd36924_2_9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12" name="Google Shape;812;gd6ccd36924_2_95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gd6ccd36924_2_95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d6ccd36924_2_9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2" name="Google Shape;852;gd6ccd36924_2_97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gd6ccd36924_2_97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7" name="Google Shape;887;gd6ccd36924_2_7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88" name="Google Shape;888;gd6ccd36924_2_78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gd6ccd36924_2_78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d6a6574c01_0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5" name="Google Shape;195;gd6a6574c01_0_9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gd6a6574c01_0_9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" name="Google Shape;952;gd6ccd36924_2_10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53" name="Google Shape;953;gd6ccd36924_2_100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gd6ccd36924_2_100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20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2" name="Google Shape;982;gd4b864732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83" name="Google Shape;983;gd4b8647324_0_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gd4b8647324_0_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21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" name="Google Shape;1013;gd4b864732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14" name="Google Shape;1014;gd4b8647324_0_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5" name="Google Shape;1015;gd4b8647324_0_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5" name="Google Shape;1035;gd6ccd36924_2_8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6" name="Google Shape;1036;gd6ccd36924_2_85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7" name="Google Shape;1037;gd6ccd36924_2_85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23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0" name="Google Shape;1100;gd6ccd36924_2_10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01" name="Google Shape;1101;gd6ccd36924_2_10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2" name="Google Shape;1102;gd6ccd36924_2_10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0" name="Google Shape;1130;gd4b8647324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31" name="Google Shape;1131;gd4b8647324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2" name="Google Shape;1132;gd4b8647324_0_4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d6ccd36924_2_5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6" name="Google Shape;226;gd6ccd36924_2_52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gd6ccd36924_2_52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d6ce90e4ef_2_2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1" name="Google Shape;291;gd6ce90e4ef_2_29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gd6ce90e4ef_2_29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d6ccd36924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8" name="Google Shape;308;gd6ccd36924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gd6ccd36924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d6ce90e4ef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38" name="Google Shape;338;gd6ce90e4ef_2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gd6ce90e4ef_2_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d6ccd36924_2_5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22" name="Google Shape;422;gd6ccd36924_2_59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gd6ccd36924_2_59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d6ccd36924_2_1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87" name="Google Shape;487;gd6ccd36924_2_1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gd6ccd36924_2_12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d6ccd36924_2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7" name="Google Shape;507;gd6ccd36924_2_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gd6ccd36924_2_14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body" idx="1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6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body" idx="2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body" idx="1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body" idx="2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6" name="Google Shape;86;p18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87" name="Google Shape;87;p18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8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8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810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619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marL="2286000" lvl="4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marL="2743200" lvl="5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marL="3200400" lvl="6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marL="3657600" lvl="7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marL="4114800" lvl="8" indent="-32385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marL="914400" lvl="1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350073" y="1467446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349573" y="-447079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lvl="0" indent="-3175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marL="914400" lvl="1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marL="1371600" lvl="2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marL="1828800" lvl="3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marL="2286000" lvl="4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marL="2743200" lvl="5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marL="3200400" lvl="6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marL="3657600" lvl="7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marL="4114800" lvl="8" indent="-3175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sz="3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>
            <a:lvl1pPr marL="457200" marR="0" lvl="0" indent="-36195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2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2385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100"/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100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9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Relationship Id="rId9" Type="http://schemas.openxmlformats.org/officeDocument/2006/relationships/image" Target="../media/image2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19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1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34.png"/><Relationship Id="rId11" Type="http://schemas.openxmlformats.org/officeDocument/2006/relationships/image" Target="../media/image39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5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131" name="Google Shape;131;p25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25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25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25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25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25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25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25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25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25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25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25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25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25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25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25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25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25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25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25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25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25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25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25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25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25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25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25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25"/>
          <p:cNvGrpSpPr/>
          <p:nvPr/>
        </p:nvGrpSpPr>
        <p:grpSpPr>
          <a:xfrm rot="10800000">
            <a:off x="6668100" y="2705399"/>
            <a:ext cx="2475900" cy="2438100"/>
            <a:chOff x="-8307" y="3465237"/>
            <a:chExt cx="3841300" cy="3779537"/>
          </a:xfrm>
        </p:grpSpPr>
        <p:sp>
          <p:nvSpPr>
            <p:cNvPr id="160" name="Google Shape;160;p25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25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25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25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25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25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25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25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25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25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25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25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25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25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25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25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25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25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25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25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25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25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25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25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25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25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25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25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88" name="Google Shape;188;p25"/>
          <p:cNvSpPr/>
          <p:nvPr/>
        </p:nvSpPr>
        <p:spPr>
          <a:xfrm>
            <a:off x="1058250" y="18042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Performance Analysis on Time-Series-Based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Recommender System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89" name="Google Shape;189;p25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25"/>
          <p:cNvGrpSpPr/>
          <p:nvPr/>
        </p:nvGrpSpPr>
        <p:grpSpPr>
          <a:xfrm>
            <a:off x="5614942" y="2973525"/>
            <a:ext cx="3121503" cy="837374"/>
            <a:chOff x="5614942" y="2744925"/>
            <a:chExt cx="3121503" cy="837374"/>
          </a:xfrm>
        </p:grpSpPr>
        <p:sp>
          <p:nvSpPr>
            <p:cNvPr id="191" name="Google Shape;191;p25"/>
            <p:cNvSpPr/>
            <p:nvPr/>
          </p:nvSpPr>
          <p:spPr>
            <a:xfrm>
              <a:off x="5614942" y="2744925"/>
              <a:ext cx="2597700" cy="276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Name: Li Guanlong</a:t>
              </a:r>
              <a:endParaRPr sz="140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sp>
          <p:nvSpPr>
            <p:cNvPr id="192" name="Google Shape;192;p25"/>
            <p:cNvSpPr/>
            <p:nvPr/>
          </p:nvSpPr>
          <p:spPr>
            <a:xfrm>
              <a:off x="5614945" y="3035999"/>
              <a:ext cx="3121500" cy="5463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 b="0" i="0" u="none" strike="noStrike" cap="none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Matric number: U1722033H</a:t>
              </a:r>
              <a:endParaRPr sz="1400">
                <a:solidFill>
                  <a:schemeClr val="dk1"/>
                </a:solidFill>
                <a:latin typeface="SimHei"/>
                <a:ea typeface="SimHei"/>
                <a:cs typeface="SimHei"/>
                <a:sym typeface="SimHei"/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0" name="Google Shape;540;p34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541" name="Google Shape;541;p34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2" name="Google Shape;542;p34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3" name="Google Shape;543;p34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34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45" name="Google Shape;545;p34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46" name="Google Shape;546;p34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Parameter Selection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47" name="Google Shape;547;p34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4"/>
          <p:cNvSpPr txBox="1"/>
          <p:nvPr/>
        </p:nvSpPr>
        <p:spPr>
          <a:xfrm>
            <a:off x="414689" y="900631"/>
            <a:ext cx="8601719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threshold th: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 = 2, 4, 6, 8 are chosen to be experimented later</a:t>
            </a: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Ideal R-precision for th = 0	                    Ideal R-precision for th = 2		  Ideal R-precision for th = 4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Ideal R-precision for th = 6	                    Ideal R-precision for th = 8		  Ideal R-precision for th = 10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49" name="Google Shape;5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688" y="1640275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0" name="Google Shape;550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8988" y="1640275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1" name="Google Shape;551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3288" y="1640275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2" name="Google Shape;552;p3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688" y="3467838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3" name="Google Shape;553;p3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28988" y="3467850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4" name="Google Shape;554;p3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43288" y="3467850"/>
            <a:ext cx="2286000" cy="150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5"/>
          <p:cNvSpPr txBox="1"/>
          <p:nvPr/>
        </p:nvSpPr>
        <p:spPr>
          <a:xfrm>
            <a:off x="414690" y="783668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regression model, th, and </a:t>
            </a:r>
            <a:r>
              <a:rPr lang="en" sz="13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Δt</a:t>
            </a: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61" name="Google Shape;561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4709" y="1180450"/>
            <a:ext cx="207751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2" name="Google Shape;562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03434" y="1180450"/>
            <a:ext cx="207751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3" name="Google Shape;563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92147" y="1180450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4" name="Google Shape;564;p3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00847" y="3121200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65" name="Google Shape;565;p3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2872" y="3121200"/>
            <a:ext cx="2081173" cy="1828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6" name="Google Shape;566;p35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567" name="Google Shape;567;p35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8" name="Google Shape;568;p35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9" name="Google Shape;569;p35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0" name="Google Shape;570;p35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71" name="Google Shape;571;p35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72" name="Google Shape;572;p35"/>
          <p:cNvSpPr txBox="1"/>
          <p:nvPr/>
        </p:nvSpPr>
        <p:spPr>
          <a:xfrm>
            <a:off x="1031850" y="261900"/>
            <a:ext cx="39372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Parameter Selection</a:t>
            </a: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73" name="Google Shape;573;p35" descr="Logo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74" name="Google Shape;574;p35"/>
          <p:cNvSpPr/>
          <p:nvPr/>
        </p:nvSpPr>
        <p:spPr>
          <a:xfrm>
            <a:off x="521275" y="1560975"/>
            <a:ext cx="1975200" cy="1128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5" name="Google Shape;575;p35"/>
          <p:cNvSpPr/>
          <p:nvPr/>
        </p:nvSpPr>
        <p:spPr>
          <a:xfrm>
            <a:off x="3505750" y="1575063"/>
            <a:ext cx="1975200" cy="84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6" name="Google Shape;576;p35"/>
          <p:cNvSpPr/>
          <p:nvPr/>
        </p:nvSpPr>
        <p:spPr>
          <a:xfrm>
            <a:off x="6496325" y="1406188"/>
            <a:ext cx="1975200" cy="861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7" name="Google Shape;577;p35"/>
          <p:cNvSpPr/>
          <p:nvPr/>
        </p:nvSpPr>
        <p:spPr>
          <a:xfrm>
            <a:off x="517013" y="3501238"/>
            <a:ext cx="1975200" cy="84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8" name="Google Shape;578;p35"/>
          <p:cNvSpPr/>
          <p:nvPr/>
        </p:nvSpPr>
        <p:spPr>
          <a:xfrm>
            <a:off x="3508338" y="3500488"/>
            <a:ext cx="1975200" cy="861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79" name="Google Shape;579;p35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580" name="Google Shape;580;p35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1" name="Google Shape;581;p35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2" name="Google Shape;582;p35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3" name="Google Shape;583;p35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4" name="Google Shape;584;p35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5" name="Google Shape;585;p35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6" name="Google Shape;586;p35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7" name="Google Shape;587;p35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8" name="Google Shape;588;p35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35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0" name="Google Shape;590;p35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1" name="Google Shape;591;p35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2" name="Google Shape;592;p35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3" name="Google Shape;593;p35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4" name="Google Shape;594;p35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0" name="Google Shape;600;p36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601" name="Google Shape;601;p36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2" name="Google Shape;602;p36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3" name="Google Shape;603;p36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4" name="Google Shape;604;p36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5" name="Google Shape;605;p36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6" name="Google Shape;606;p36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7" name="Google Shape;607;p36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8" name="Google Shape;608;p36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9" name="Google Shape;609;p36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0" name="Google Shape;610;p36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1" name="Google Shape;611;p36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2" name="Google Shape;612;p36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3" name="Google Shape;613;p36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4" name="Google Shape;614;p36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5" name="Google Shape;615;p36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6" name="Google Shape;616;p36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7" name="Google Shape;617;p36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8" name="Google Shape;618;p36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9" name="Google Shape;619;p36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0" name="Google Shape;620;p36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1" name="Google Shape;621;p36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2" name="Google Shape;622;p36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3" name="Google Shape;623;p36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4" name="Google Shape;624;p36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5" name="Google Shape;625;p36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6" name="Google Shape;626;p36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7" name="Google Shape;627;p36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8" name="Google Shape;628;p36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629" name="Google Shape;629;p36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630" name="Google Shape;630;p36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1" name="Google Shape;631;p36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2" name="Google Shape;632;p36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3" name="Google Shape;633;p36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4" name="Google Shape;634;p36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36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6" name="Google Shape;636;p36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7" name="Google Shape;637;p36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8" name="Google Shape;638;p36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9" name="Google Shape;639;p36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0" name="Google Shape;640;p36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1" name="Google Shape;641;p36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2" name="Google Shape;642;p36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3" name="Google Shape;643;p36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4" name="Google Shape;644;p36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5" name="Google Shape;645;p36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6" name="Google Shape;646;p36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7" name="Google Shape;647;p36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8" name="Google Shape;648;p36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9" name="Google Shape;649;p36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0" name="Google Shape;650;p36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1" name="Google Shape;651;p36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2" name="Google Shape;652;p36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3" name="Google Shape;653;p36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4" name="Google Shape;654;p36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5" name="Google Shape;655;p36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6" name="Google Shape;656;p36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7" name="Google Shape;657;p36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58" name="Google Shape;658;p36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Comparison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59" name="Google Shape;659;p36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5" name="Google Shape;665;p37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666" name="Google Shape;666;p37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7" name="Google Shape;667;p37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8" name="Google Shape;668;p37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9" name="Google Shape;669;p37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670" name="Google Shape;670;p37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671" name="Google Shape;671;p37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Comparison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672" name="Google Shape;672;p3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673" name="Google Shape;673;p37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Ridge regression with th = 2, Δt = 16 days vs RecentPop with Δt = 4 days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Time-series-based method outperforms the baseline methods </a:t>
            </a: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674" name="Google Shape;674;p37"/>
          <p:cNvGrpSpPr/>
          <p:nvPr/>
        </p:nvGrpSpPr>
        <p:grpSpPr>
          <a:xfrm>
            <a:off x="4914875" y="1884245"/>
            <a:ext cx="2743199" cy="1105509"/>
            <a:chOff x="4267075" y="2877345"/>
            <a:chExt cx="2743199" cy="1105509"/>
          </a:xfrm>
        </p:grpSpPr>
        <p:pic>
          <p:nvPicPr>
            <p:cNvPr id="675" name="Google Shape;675;p3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267075" y="2877345"/>
              <a:ext cx="2743199" cy="110550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676" name="Google Shape;676;p37"/>
            <p:cNvSpPr/>
            <p:nvPr/>
          </p:nvSpPr>
          <p:spPr>
            <a:xfrm>
              <a:off x="4388750" y="3477300"/>
              <a:ext cx="2565000" cy="105900"/>
            </a:xfrm>
            <a:prstGeom prst="rect">
              <a:avLst/>
            </a:prstGeom>
            <a:noFill/>
            <a:ln w="28575" cap="flat" cmpd="sng">
              <a:solidFill>
                <a:srgbClr val="FF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" name="Google Shape;677;p37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678" name="Google Shape;678;p37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9" name="Google Shape;679;p37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0" name="Google Shape;680;p37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1" name="Google Shape;681;p37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2" name="Google Shape;682;p37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3" name="Google Shape;683;p37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4" name="Google Shape;684;p37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5" name="Google Shape;685;p37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6" name="Google Shape;686;p37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7" name="Google Shape;687;p37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8" name="Google Shape;688;p37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9" name="Google Shape;689;p37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1" name="Google Shape;691;p37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2" name="Google Shape;692;p37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93" name="Google Shape;693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642859" y="1657350"/>
            <a:ext cx="2081173" cy="1828801"/>
          </a:xfrm>
          <a:prstGeom prst="rect">
            <a:avLst/>
          </a:prstGeom>
          <a:noFill/>
          <a:ln>
            <a:noFill/>
          </a:ln>
        </p:spPr>
      </p:pic>
      <p:sp>
        <p:nvSpPr>
          <p:cNvPr id="694" name="Google Shape;694;p37"/>
          <p:cNvSpPr/>
          <p:nvPr/>
        </p:nvSpPr>
        <p:spPr>
          <a:xfrm>
            <a:off x="1747000" y="2037388"/>
            <a:ext cx="1975200" cy="84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6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0" name="Google Shape;700;p38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701" name="Google Shape;701;p38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2" name="Google Shape;702;p38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3" name="Google Shape;703;p38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4" name="Google Shape;704;p38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5" name="Google Shape;705;p38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6" name="Google Shape;706;p38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7" name="Google Shape;707;p38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8" name="Google Shape;708;p38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9" name="Google Shape;709;p38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0" name="Google Shape;710;p38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1" name="Google Shape;711;p38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2" name="Google Shape;712;p38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3" name="Google Shape;713;p38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4" name="Google Shape;714;p38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5" name="Google Shape;715;p38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6" name="Google Shape;716;p38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7" name="Google Shape;717;p38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8" name="Google Shape;718;p38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9" name="Google Shape;719;p38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0" name="Google Shape;720;p38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1" name="Google Shape;721;p38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2" name="Google Shape;722;p38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3" name="Google Shape;723;p38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4" name="Google Shape;724;p38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38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6" name="Google Shape;726;p38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7" name="Google Shape;727;p38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8" name="Google Shape;728;p38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9" name="Google Shape;729;p38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730" name="Google Shape;730;p38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38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38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38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4" name="Google Shape;734;p38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5" name="Google Shape;735;p38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6" name="Google Shape;736;p38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7" name="Google Shape;737;p38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8" name="Google Shape;738;p38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9" name="Google Shape;739;p38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0" name="Google Shape;740;p38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1" name="Google Shape;741;p38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2" name="Google Shape;742;p38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3" name="Google Shape;743;p38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4" name="Google Shape;744;p38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5" name="Google Shape;745;p38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6" name="Google Shape;746;p38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7" name="Google Shape;747;p38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8" name="Google Shape;748;p38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9" name="Google Shape;749;p38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0" name="Google Shape;750;p38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1" name="Google Shape;751;p38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2" name="Google Shape;752;p38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3" name="Google Shape;753;p38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4" name="Google Shape;754;p38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5" name="Google Shape;755;p38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6" name="Google Shape;756;p38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7" name="Google Shape;757;p38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758" name="Google Shape;758;p38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Smoothing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59" name="Google Shape;759;p38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5" name="Google Shape;765;p39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766" name="Google Shape;766;p39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7" name="Google Shape;767;p39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8" name="Google Shape;768;p39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9" name="Google Shape;769;p39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70" name="Google Shape;770;p39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71" name="Google Shape;771;p39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Data Smoothing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772" name="Google Shape;772;p39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773" name="Google Shape;773;p39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smoothing for the time-series-based method is performed by: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Change the unit of Δt from day to week, such that the movie’s time series during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7*Δt,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 is used when making prediction for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the movie’s time series during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7*Δt,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- 1], calculate an average value for each 7-day time interval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 an array of such average values, such that the array has a length of Δt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Change the preselection criterion to that at least one value in the array should be larger or equal to th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Train each of the five regression models using the array of average values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 selection for time-series-based algorithm with data smoothing 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threshold th: different th values of 0, 1, 2, 4, 6, 8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Δt: different Δt values of 4, 8, 16, 32, 64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regression model: the same five regression models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774" name="Google Shape;774;p39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775" name="Google Shape;775;p39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6" name="Google Shape;776;p39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7" name="Google Shape;777;p39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8" name="Google Shape;778;p39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9" name="Google Shape;779;p39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0" name="Google Shape;780;p39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1" name="Google Shape;781;p39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2" name="Google Shape;782;p39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3" name="Google Shape;783;p39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4" name="Google Shape;784;p39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5" name="Google Shape;785;p39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6" name="Google Shape;786;p39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7" name="Google Shape;787;p39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8" name="Google Shape;788;p39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9" name="Google Shape;789;p39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7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5" name="Google Shape;795;p40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796" name="Google Shape;796;p40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7" name="Google Shape;797;p40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8" name="Google Shape;798;p40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9" name="Google Shape;799;p40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00" name="Google Shape;800;p40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801" name="Google Shape;801;p40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Data Smoothing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2" name="Google Shape;802;p4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03" name="Google Shape;803;p40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threshold th:</a:t>
            </a: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 = 1, 2, 4, 6 are chosen to be experimented later</a:t>
            </a: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Ideal R-precision for th = 0	                      Ideal R-precision for th = 1		  Ideal R-precision for th = 2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Ideal R-precision for th = 4	                      Ideal R-precision for th = 6		  Ideal R-precision for th = 8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04" name="Google Shape;804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4688" y="1640275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5" name="Google Shape;805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29004" y="1617413"/>
            <a:ext cx="2286000" cy="1531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6" name="Google Shape;806;p4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3288" y="1640263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7" name="Google Shape;807;p4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14707" y="3462125"/>
            <a:ext cx="2286000" cy="1520189"/>
          </a:xfrm>
          <a:prstGeom prst="rect">
            <a:avLst/>
          </a:prstGeom>
          <a:noFill/>
          <a:ln>
            <a:noFill/>
          </a:ln>
        </p:spPr>
      </p:pic>
      <p:pic>
        <p:nvPicPr>
          <p:cNvPr id="808" name="Google Shape;808;p40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3428988" y="3467850"/>
            <a:ext cx="2286000" cy="15087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9" name="Google Shape;809;p4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443288" y="3467850"/>
            <a:ext cx="2286000" cy="15087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5" name="Google Shape;815;p41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Data Smoothing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16" name="Google Shape;8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4634" y="3117725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7" name="Google Shape;817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772" y="1180450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8" name="Google Shape;818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3772" y="3117725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19" name="Google Shape;819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04622" y="1180437"/>
            <a:ext cx="2079367" cy="1828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820" name="Google Shape;820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392147" y="1180450"/>
            <a:ext cx="2079367" cy="1828801"/>
          </a:xfrm>
          <a:prstGeom prst="rect">
            <a:avLst/>
          </a:prstGeom>
          <a:noFill/>
          <a:ln>
            <a:noFill/>
          </a:ln>
        </p:spPr>
      </p:pic>
      <p:sp>
        <p:nvSpPr>
          <p:cNvPr id="821" name="Google Shape;821;p41"/>
          <p:cNvSpPr txBox="1"/>
          <p:nvPr/>
        </p:nvSpPr>
        <p:spPr>
          <a:xfrm>
            <a:off x="414690" y="783669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regression model, th, and </a:t>
            </a:r>
            <a:r>
              <a:rPr lang="en" sz="1300" b="1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Δt</a:t>
            </a:r>
            <a:r>
              <a:rPr lang="en" b="1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</a:t>
            </a: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822" name="Google Shape;822;p41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823" name="Google Shape;823;p41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4" name="Google Shape;824;p41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5" name="Google Shape;825;p41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6" name="Google Shape;826;p41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27" name="Google Shape;827;p41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828" name="Google Shape;828;p41" descr="Logo&#10;&#10;Description automatically generated"/>
          <p:cNvPicPr preferRelativeResize="0"/>
          <p:nvPr/>
        </p:nvPicPr>
        <p:blipFill rotWithShape="1">
          <a:blip r:embed="rId8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29" name="Google Shape;829;p41"/>
          <p:cNvSpPr/>
          <p:nvPr/>
        </p:nvSpPr>
        <p:spPr>
          <a:xfrm>
            <a:off x="521275" y="1392850"/>
            <a:ext cx="1975200" cy="1128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41"/>
          <p:cNvSpPr/>
          <p:nvPr/>
        </p:nvSpPr>
        <p:spPr>
          <a:xfrm>
            <a:off x="3507138" y="1406951"/>
            <a:ext cx="1975200" cy="846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41"/>
          <p:cNvSpPr/>
          <p:nvPr/>
        </p:nvSpPr>
        <p:spPr>
          <a:xfrm>
            <a:off x="6493025" y="1406188"/>
            <a:ext cx="1975200" cy="861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41"/>
          <p:cNvSpPr/>
          <p:nvPr/>
        </p:nvSpPr>
        <p:spPr>
          <a:xfrm>
            <a:off x="3507138" y="3346538"/>
            <a:ext cx="1975200" cy="84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41"/>
          <p:cNvSpPr/>
          <p:nvPr/>
        </p:nvSpPr>
        <p:spPr>
          <a:xfrm>
            <a:off x="521263" y="3345788"/>
            <a:ext cx="1975200" cy="861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" name="Google Shape;834;p41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835" name="Google Shape;835;p41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6" name="Google Shape;836;p41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7" name="Google Shape;837;p41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8" name="Google Shape;838;p41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9" name="Google Shape;839;p41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0" name="Google Shape;840;p41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1" name="Google Shape;841;p41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2" name="Google Shape;842;p41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3" name="Google Shape;843;p41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4" name="Google Shape;844;p41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5" name="Google Shape;845;p41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6" name="Google Shape;846;p41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7" name="Google Shape;847;p41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8" name="Google Shape;848;p41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9" name="Google Shape;849;p41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5" name="Google Shape;855;p42"/>
          <p:cNvSpPr txBox="1"/>
          <p:nvPr/>
        </p:nvSpPr>
        <p:spPr>
          <a:xfrm>
            <a:off x="414700" y="900625"/>
            <a:ext cx="85635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b="1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Without smoothing:		          With smoothing:		                   Baseline method:</a:t>
            </a:r>
            <a:b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</a:b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(Ridge regression with th = 2, </a:t>
            </a:r>
            <a:r>
              <a:rPr lang="en" sz="13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Δt</a:t>
            </a: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16 days)      (</a:t>
            </a:r>
            <a:r>
              <a:rPr lang="en" sz="13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huber</a:t>
            </a: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regression with th = 1, </a:t>
            </a:r>
            <a:r>
              <a:rPr lang="en" sz="13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Δt</a:t>
            </a: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4 weeks)     (RecentPop with </a:t>
            </a:r>
            <a:r>
              <a:rPr lang="en" sz="13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Δt</a:t>
            </a: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= 4 days)   </a:t>
            </a: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Data smoothing performed is not improving the performance</a:t>
            </a: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But still outperforms the baseline methods</a:t>
            </a: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0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56" name="Google Shape;856;p42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Data Smoothing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857" name="Google Shape;857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6772" y="1779450"/>
            <a:ext cx="2079367" cy="18288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8" name="Google Shape;858;p42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859" name="Google Shape;859;p42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0" name="Google Shape;860;p42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1" name="Google Shape;861;p42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2" name="Google Shape;862;p42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863" name="Google Shape;863;p42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864" name="Google Shape;864;p42" descr="Logo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865" name="Google Shape;865;p42"/>
          <p:cNvSpPr/>
          <p:nvPr/>
        </p:nvSpPr>
        <p:spPr>
          <a:xfrm>
            <a:off x="3759275" y="2008263"/>
            <a:ext cx="1975200" cy="84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6" name="Google Shape;866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5784" y="1779450"/>
            <a:ext cx="2081173" cy="1828801"/>
          </a:xfrm>
          <a:prstGeom prst="rect">
            <a:avLst/>
          </a:prstGeom>
          <a:noFill/>
          <a:ln>
            <a:noFill/>
          </a:ln>
        </p:spPr>
      </p:pic>
      <p:sp>
        <p:nvSpPr>
          <p:cNvPr id="867" name="Google Shape;867;p42"/>
          <p:cNvSpPr/>
          <p:nvPr/>
        </p:nvSpPr>
        <p:spPr>
          <a:xfrm>
            <a:off x="591750" y="2159488"/>
            <a:ext cx="1975200" cy="846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868" name="Google Shape;868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25975" y="1824473"/>
            <a:ext cx="1975200" cy="754676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42"/>
          <p:cNvSpPr/>
          <p:nvPr/>
        </p:nvSpPr>
        <p:spPr>
          <a:xfrm>
            <a:off x="6913585" y="2234032"/>
            <a:ext cx="1846800" cy="723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0" name="Google Shape;870;p42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871" name="Google Shape;871;p42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2" name="Google Shape;872;p42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3" name="Google Shape;873;p42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4" name="Google Shape;874;p42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5" name="Google Shape;875;p42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6" name="Google Shape;876;p42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7" name="Google Shape;877;p42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8" name="Google Shape;878;p42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9" name="Google Shape;879;p42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0" name="Google Shape;880;p42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1" name="Google Shape;881;p42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2" name="Google Shape;882;p42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3" name="Google Shape;883;p42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4" name="Google Shape;884;p42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5" name="Google Shape;885;p42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1" name="Google Shape;891;p43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892" name="Google Shape;892;p43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3" name="Google Shape;893;p43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4" name="Google Shape;894;p43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5" name="Google Shape;895;p43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6" name="Google Shape;896;p43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7" name="Google Shape;897;p43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8" name="Google Shape;898;p43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9" name="Google Shape;899;p43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0" name="Google Shape;900;p43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1" name="Google Shape;901;p43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2" name="Google Shape;902;p43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3" name="Google Shape;903;p43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4" name="Google Shape;904;p43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5" name="Google Shape;905;p43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6" name="Google Shape;906;p43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7" name="Google Shape;907;p43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8" name="Google Shape;908;p43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9" name="Google Shape;909;p43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0" name="Google Shape;910;p43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1" name="Google Shape;911;p43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2" name="Google Shape;912;p43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3" name="Google Shape;913;p43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4" name="Google Shape;914;p43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5" name="Google Shape;915;p43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6" name="Google Shape;916;p43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7" name="Google Shape;917;p43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8" name="Google Shape;918;p43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9" name="Google Shape;919;p43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920" name="Google Shape;920;p43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921" name="Google Shape;921;p43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2" name="Google Shape;922;p43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3" name="Google Shape;923;p43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4" name="Google Shape;924;p43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5" name="Google Shape;925;p43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6" name="Google Shape;926;p43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7" name="Google Shape;927;p43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8" name="Google Shape;928;p43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9" name="Google Shape;929;p43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0" name="Google Shape;930;p43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1" name="Google Shape;931;p43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2" name="Google Shape;932;p43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3" name="Google Shape;933;p43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4" name="Google Shape;934;p43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5" name="Google Shape;935;p43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6" name="Google Shape;936;p43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7" name="Google Shape;937;p43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8" name="Google Shape;938;p43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9" name="Google Shape;939;p43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0" name="Google Shape;940;p43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1" name="Google Shape;941;p43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2" name="Google Shape;942;p43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3" name="Google Shape;943;p43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4" name="Google Shape;944;p43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5" name="Google Shape;945;p43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6" name="Google Shape;946;p43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7" name="Google Shape;947;p43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8" name="Google Shape;948;p43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949" name="Google Shape;949;p43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 Series Clustering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50" name="Google Shape;950;p43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" name="Google Shape;198;p26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199" name="Google Shape;199;p26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26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26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03" name="Google Shape;203;p26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204" name="Google Shape;204;p26"/>
          <p:cNvSpPr txBox="1"/>
          <p:nvPr/>
        </p:nvSpPr>
        <p:spPr>
          <a:xfrm>
            <a:off x="1031842" y="261905"/>
            <a:ext cx="36675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Motivation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05" name="Google Shape;205;p26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6"/>
          <p:cNvSpPr txBox="1"/>
          <p:nvPr/>
        </p:nvSpPr>
        <p:spPr>
          <a:xfrm>
            <a:off x="414700" y="828078"/>
            <a:ext cx="8055000" cy="212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Ignorance of global timeline: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marR="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In most of the current researches related to recommender system, the recommendation algorithm proposed is evaluated in a manner that ignores the global timeline of the user-item interactions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marR="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Example: leave-one-out, 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split-by-ratio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marR="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Result in poor reproducibility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marR="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This project aims to implement an evaluation method that follows the global timeline</a:t>
            </a:r>
            <a:endParaRPr sz="13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07" name="Google Shape;207;p26"/>
          <p:cNvSpPr txBox="1"/>
          <p:nvPr/>
        </p:nvSpPr>
        <p:spPr>
          <a:xfrm>
            <a:off x="414700" y="2955775"/>
            <a:ext cx="7434600" cy="193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Mostly Focus on personalized method: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Personalized methods, especially deep-learning based methods has been drawing increasing attention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focuses on non-personalized methods, and only cares about the number of interactions received by an item (item popularity)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project proposes a time-series-based algorithm, this algorithm is compared with other baseline method based on an evaluation method which follows the global timeline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208" name="Google Shape;208;p26"/>
          <p:cNvGrpSpPr/>
          <p:nvPr/>
        </p:nvGrpSpPr>
        <p:grpSpPr>
          <a:xfrm>
            <a:off x="321025" y="1084777"/>
            <a:ext cx="8055000" cy="1887600"/>
            <a:chOff x="414700" y="749102"/>
            <a:chExt cx="8055000" cy="1887600"/>
          </a:xfrm>
        </p:grpSpPr>
        <p:sp>
          <p:nvSpPr>
            <p:cNvPr id="209" name="Google Shape;209;p26"/>
            <p:cNvSpPr txBox="1"/>
            <p:nvPr/>
          </p:nvSpPr>
          <p:spPr>
            <a:xfrm>
              <a:off x="414700" y="749102"/>
              <a:ext cx="8055000" cy="1887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68575" tIns="34275" rIns="68575" bIns="34275" anchor="t" anchorCtr="0">
              <a:noAutofit/>
            </a:bodyPr>
            <a:lstStyle/>
            <a:p>
              <a:pPr marL="1828800" marR="0" lvl="0" indent="45720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                              global timeline</a:t>
              </a:r>
              <a:endParaRPr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45720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User A:</a:t>
              </a:r>
              <a:endParaRPr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45720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User B:</a:t>
              </a:r>
              <a:endParaRPr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  <a:p>
              <a:pPr marL="0" marR="0" lvl="0" indent="457200" algn="l" rtl="0">
                <a:lnSpc>
                  <a:spcPct val="2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solidFill>
                    <a:schemeClr val="dk1"/>
                  </a:solidFill>
                  <a:latin typeface="Times New Roman"/>
                  <a:ea typeface="Times New Roman"/>
                  <a:cs typeface="Times New Roman"/>
                  <a:sym typeface="Times New Roman"/>
                </a:rPr>
                <a:t>User C:</a:t>
              </a:r>
              <a:endParaRPr sz="12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210" name="Google Shape;210;p26"/>
            <p:cNvGrpSpPr/>
            <p:nvPr/>
          </p:nvGrpSpPr>
          <p:grpSpPr>
            <a:xfrm>
              <a:off x="1555325" y="1164925"/>
              <a:ext cx="5365800" cy="998325"/>
              <a:chOff x="1555325" y="1164925"/>
              <a:chExt cx="5365800" cy="998325"/>
            </a:xfrm>
          </p:grpSpPr>
          <p:cxnSp>
            <p:nvCxnSpPr>
              <p:cNvPr id="211" name="Google Shape;211;p26"/>
              <p:cNvCxnSpPr/>
              <p:nvPr/>
            </p:nvCxnSpPr>
            <p:spPr>
              <a:xfrm>
                <a:off x="1555325" y="1164925"/>
                <a:ext cx="5365800" cy="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212" name="Google Shape;212;p26"/>
              <p:cNvSpPr/>
              <p:nvPr/>
            </p:nvSpPr>
            <p:spPr>
              <a:xfrm>
                <a:off x="1555325" y="1311700"/>
                <a:ext cx="13680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213;p26"/>
              <p:cNvSpPr/>
              <p:nvPr/>
            </p:nvSpPr>
            <p:spPr>
              <a:xfrm>
                <a:off x="2166025" y="2026750"/>
                <a:ext cx="4755000" cy="1365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214;p26"/>
              <p:cNvSpPr/>
              <p:nvPr/>
            </p:nvSpPr>
            <p:spPr>
              <a:xfrm>
                <a:off x="2483575" y="1669225"/>
                <a:ext cx="20019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215;p26"/>
              <p:cNvSpPr/>
              <p:nvPr/>
            </p:nvSpPr>
            <p:spPr>
              <a:xfrm>
                <a:off x="4193000" y="1311700"/>
                <a:ext cx="5922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216;p26"/>
              <p:cNvSpPr/>
              <p:nvPr/>
            </p:nvSpPr>
            <p:spPr>
              <a:xfrm>
                <a:off x="4699350" y="1669225"/>
                <a:ext cx="6618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217" name="Google Shape;217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99350" y="2177025"/>
            <a:ext cx="2057302" cy="1428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18" name="Google Shape;218;p26"/>
          <p:cNvGrpSpPr/>
          <p:nvPr/>
        </p:nvGrpSpPr>
        <p:grpSpPr>
          <a:xfrm>
            <a:off x="4616550" y="1612775"/>
            <a:ext cx="2222900" cy="914245"/>
            <a:chOff x="4616550" y="1612775"/>
            <a:chExt cx="2222900" cy="914245"/>
          </a:xfrm>
        </p:grpSpPr>
        <p:grpSp>
          <p:nvGrpSpPr>
            <p:cNvPr id="219" name="Google Shape;219;p26"/>
            <p:cNvGrpSpPr/>
            <p:nvPr/>
          </p:nvGrpSpPr>
          <p:grpSpPr>
            <a:xfrm>
              <a:off x="4616550" y="1612775"/>
              <a:ext cx="2222900" cy="914245"/>
              <a:chOff x="4616550" y="1612775"/>
              <a:chExt cx="2222900" cy="914245"/>
            </a:xfrm>
          </p:grpSpPr>
          <p:cxnSp>
            <p:nvCxnSpPr>
              <p:cNvPr id="220" name="Google Shape;220;p26"/>
              <p:cNvCxnSpPr>
                <a:stCxn id="217" idx="0"/>
                <a:endCxn id="221" idx="3"/>
              </p:cNvCxnSpPr>
              <p:nvPr/>
            </p:nvCxnSpPr>
            <p:spPr>
              <a:xfrm rot="10800000">
                <a:off x="4699301" y="1710525"/>
                <a:ext cx="1028700" cy="466500"/>
              </a:xfrm>
              <a:prstGeom prst="straightConnector1">
                <a:avLst/>
              </a:prstGeom>
              <a:noFill/>
              <a:ln w="9525" cap="flat" cmpd="sng">
                <a:solidFill>
                  <a:schemeClr val="dk2"/>
                </a:solidFill>
                <a:prstDash val="solid"/>
                <a:round/>
                <a:headEnd type="none" w="med" len="med"/>
                <a:tailEnd type="triangle" w="med" len="med"/>
              </a:ln>
            </p:spPr>
          </p:cxnSp>
          <p:sp>
            <p:nvSpPr>
              <p:cNvPr id="221" name="Google Shape;221;p26"/>
              <p:cNvSpPr/>
              <p:nvPr/>
            </p:nvSpPr>
            <p:spPr>
              <a:xfrm>
                <a:off x="4616550" y="1612775"/>
                <a:ext cx="82800" cy="195300"/>
              </a:xfrm>
              <a:prstGeom prst="rect">
                <a:avLst/>
              </a:prstGeom>
              <a:solidFill>
                <a:srgbClr val="3C78D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222;p26"/>
              <p:cNvSpPr/>
              <p:nvPr/>
            </p:nvSpPr>
            <p:spPr>
              <a:xfrm>
                <a:off x="6756650" y="2331720"/>
                <a:ext cx="82800" cy="195300"/>
              </a:xfrm>
              <a:prstGeom prst="rect">
                <a:avLst/>
              </a:prstGeom>
              <a:solidFill>
                <a:srgbClr val="CC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23" name="Google Shape;223;p26"/>
            <p:cNvSpPr/>
            <p:nvPr/>
          </p:nvSpPr>
          <p:spPr>
            <a:xfrm>
              <a:off x="5193792" y="1972245"/>
              <a:ext cx="82800" cy="195300"/>
            </a:xfrm>
            <a:prstGeom prst="rect">
              <a:avLst/>
            </a:prstGeom>
            <a:solidFill>
              <a:srgbClr val="6AA84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3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3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3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6" name="Google Shape;956;p44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957" name="Google Shape;957;p44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8" name="Google Shape;958;p44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9" name="Google Shape;959;p44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0" name="Google Shape;960;p44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961" name="Google Shape;961;p44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962" name="Google Shape;962;p44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Clustering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63" name="Google Shape;963;p44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64" name="Google Shape;964;p44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Clustering is performed by: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(i) For each movie presented between November 01, 2009 and October 31, 2019 in the MovieLens 25M dataset, its 1-year (364 days) time series starting from its release date is obtained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(ii) Only keep the movies that received no less than 100 ratings during the 1-year time series (among all 58594 movies, only 2746 of them fit this criterion)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(iii) Perform a data smoothing by taking average value in every 7-day time interval, so the length of each time series becomes 364 / 7 = 52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(iv) Perform clustering based on cosine similarity between time series data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(v) Utilize HDBSCAN algorithm for clustering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965" name="Google Shape;965;p44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966" name="Google Shape;966;p44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7" name="Google Shape;967;p44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8" name="Google Shape;968;p44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9" name="Google Shape;969;p44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0" name="Google Shape;970;p44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1" name="Google Shape;971;p44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2" name="Google Shape;972;p44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3" name="Google Shape;973;p44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4" name="Google Shape;974;p44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5" name="Google Shape;975;p44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6" name="Google Shape;976;p44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7" name="Google Shape;977;p44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8" name="Google Shape;978;p44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9" name="Google Shape;979;p44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0" name="Google Shape;980;p44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6" name="Google Shape;986;p45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987" name="Google Shape;987;p45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8" name="Google Shape;988;p45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9" name="Google Shape;989;p45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0" name="Google Shape;990;p45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991" name="Google Shape;991;p45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992" name="Google Shape;992;p45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Clustering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3" name="Google Shape;993;p45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4" name="Google Shape;994;p45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Different min cluster size values of 2, 3, 4, 5, 6, 7, 8, 9, 10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Four criteria for selecting the proper min cluster size: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cluster formed 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outliers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movies that are outside of major cluster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914400" lvl="1" indent="-3111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shape of actual formed clusters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995" name="Google Shape;995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150" y="3035648"/>
            <a:ext cx="4572001" cy="12344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96" name="Google Shape;996;p45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997" name="Google Shape;997;p45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8" name="Google Shape;998;p45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9" name="Google Shape;999;p45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0" name="Google Shape;1000;p45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1" name="Google Shape;1001;p45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2" name="Google Shape;1002;p45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3" name="Google Shape;1003;p45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4" name="Google Shape;1004;p45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5" name="Google Shape;1005;p45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6" name="Google Shape;1006;p45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7" name="Google Shape;1007;p45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8" name="Google Shape;1008;p45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9" name="Google Shape;1009;p45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0" name="Google Shape;1010;p45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1" name="Google Shape;1011;p45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7" name="Google Shape;1017;p46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1018" name="Google Shape;1018;p46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9" name="Google Shape;1019;p46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0" name="Google Shape;1020;p46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1" name="Google Shape;1021;p46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022" name="Google Shape;1022;p46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23" name="Google Shape;1023;p46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Clustering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4" name="Google Shape;1024;p46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5" name="Google Shape;1025;p46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Selected min cluster size: 6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are some temporal patterns inside the clusters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However, vast majority of the movies are clustered into one of the clusters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Very few movies are clearly clustered (104 movies in this setup)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26" name="Google Shape;1026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559427" y="1172787"/>
            <a:ext cx="1828800" cy="125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7" name="Google Shape;1027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48891" y="1161888"/>
            <a:ext cx="1828799" cy="12744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8" name="Google Shape;1028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14702" y="2461875"/>
            <a:ext cx="1828800" cy="125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9" name="Google Shape;1029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704152" y="1172787"/>
            <a:ext cx="1828800" cy="125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0" name="Google Shape;1030;p4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704152" y="2461863"/>
            <a:ext cx="1828800" cy="125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1" name="Google Shape;1031;p46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848877" y="2461875"/>
            <a:ext cx="1828800" cy="125260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2" name="Google Shape;1032;p4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14700" y="1187450"/>
            <a:ext cx="1828801" cy="12232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3" name="Google Shape;1033;p4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559427" y="2461875"/>
            <a:ext cx="1828800" cy="12526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9" name="Google Shape;1039;p47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1040" name="Google Shape;1040;p47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1" name="Google Shape;1041;p47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2" name="Google Shape;1042;p47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3" name="Google Shape;1043;p47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4" name="Google Shape;1044;p47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5" name="Google Shape;1045;p47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6" name="Google Shape;1046;p47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7" name="Google Shape;1047;p47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8" name="Google Shape;1048;p47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9" name="Google Shape;1049;p47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0" name="Google Shape;1050;p47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1" name="Google Shape;1051;p47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2" name="Google Shape;1052;p47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3" name="Google Shape;1053;p47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4" name="Google Shape;1054;p47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5" name="Google Shape;1055;p47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6" name="Google Shape;1056;p47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7" name="Google Shape;1057;p47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8" name="Google Shape;1058;p47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9" name="Google Shape;1059;p47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0" name="Google Shape;1060;p47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1" name="Google Shape;1061;p47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2" name="Google Shape;1062;p47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3" name="Google Shape;1063;p47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4" name="Google Shape;1064;p47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5" name="Google Shape;1065;p47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6" name="Google Shape;1066;p47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7" name="Google Shape;1067;p47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68" name="Google Shape;1068;p47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1069" name="Google Shape;1069;p47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0" name="Google Shape;1070;p47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1" name="Google Shape;1071;p47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2" name="Google Shape;1072;p47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3" name="Google Shape;1073;p47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4" name="Google Shape;1074;p47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5" name="Google Shape;1075;p47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6" name="Google Shape;1076;p47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7" name="Google Shape;1077;p47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8" name="Google Shape;1078;p47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9" name="Google Shape;1079;p47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0" name="Google Shape;1080;p47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1" name="Google Shape;1081;p47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2" name="Google Shape;1082;p47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3" name="Google Shape;1083;p47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4" name="Google Shape;1084;p47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5" name="Google Shape;1085;p47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6" name="Google Shape;1086;p47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7" name="Google Shape;1087;p47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8" name="Google Shape;1088;p47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9" name="Google Shape;1089;p47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0" name="Google Shape;1090;p47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1" name="Google Shape;1091;p47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2" name="Google Shape;1092;p47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3" name="Google Shape;1093;p47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4" name="Google Shape;1094;p47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5" name="Google Shape;1095;p47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6" name="Google Shape;1096;p47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97" name="Google Shape;1097;p47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098" name="Google Shape;1098;p4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4" name="Google Shape;1104;p48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1105" name="Google Shape;1105;p48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6" name="Google Shape;1106;p48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7" name="Google Shape;1107;p48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8" name="Google Shape;1108;p48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1109" name="Google Shape;1109;p48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110" name="Google Shape;1110;p48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 and Future Work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11" name="Google Shape;1111;p48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2" name="Google Shape;1112;p48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Conclusion: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3177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Implemented an evaluation method that follows the global timeline 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3177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a time-series-based algorithm, and proved its effectiveness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3177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Times New Roman"/>
              <a:buChar char="•"/>
            </a:pPr>
            <a:r>
              <a:rPr lang="en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Explored the temporal characteristics of time series data</a:t>
            </a: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work: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Addition on time-series-based algorithm design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Adopt the evaluation method that follows the global timeline for other recommender systems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Customization on Clustering algorithm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1113" name="Google Shape;1113;p48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1114" name="Google Shape;1114;p48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5" name="Google Shape;1115;p48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6" name="Google Shape;1116;p48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7" name="Google Shape;1117;p48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8" name="Google Shape;1118;p48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9" name="Google Shape;1119;p48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0" name="Google Shape;1120;p48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1" name="Google Shape;1121;p48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2" name="Google Shape;1122;p48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3" name="Google Shape;1123;p48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4" name="Google Shape;1124;p48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5" name="Google Shape;1125;p48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6" name="Google Shape;1126;p48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7" name="Google Shape;1127;p48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8" name="Google Shape;1128;p48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4" name="Google Shape;1134;p49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1135" name="Google Shape;1135;p49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6" name="Google Shape;1136;p49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7" name="Google Shape;1137;p49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8" name="Google Shape;1138;p49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9" name="Google Shape;1139;p49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0" name="Google Shape;1140;p49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1" name="Google Shape;1141;p49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2" name="Google Shape;1142;p49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3" name="Google Shape;1143;p49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4" name="Google Shape;1144;p49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5" name="Google Shape;1145;p49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6" name="Google Shape;1146;p49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7" name="Google Shape;1147;p49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8" name="Google Shape;1148;p49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9" name="Google Shape;1149;p49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0" name="Google Shape;1150;p49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1" name="Google Shape;1151;p49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2" name="Google Shape;1152;p49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3" name="Google Shape;1153;p49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4" name="Google Shape;1154;p49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5" name="Google Shape;1155;p49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6" name="Google Shape;1156;p49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7" name="Google Shape;1157;p49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8" name="Google Shape;1158;p49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9" name="Google Shape;1159;p49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0" name="Google Shape;1160;p49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1" name="Google Shape;1161;p49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2" name="Google Shape;1162;p49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3" name="Google Shape;1163;p49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1164" name="Google Shape;1164;p49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5" name="Google Shape;1165;p49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6" name="Google Shape;1166;p49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7" name="Google Shape;1167;p49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8" name="Google Shape;1168;p49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9" name="Google Shape;1169;p49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0" name="Google Shape;1170;p49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1" name="Google Shape;1171;p49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2" name="Google Shape;1172;p49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3" name="Google Shape;1173;p49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4" name="Google Shape;1174;p49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5" name="Google Shape;1175;p49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6" name="Google Shape;1176;p49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7" name="Google Shape;1177;p49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8" name="Google Shape;1178;p49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9" name="Google Shape;1179;p49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0" name="Google Shape;1180;p49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1" name="Google Shape;1181;p49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2" name="Google Shape;1182;p49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3" name="Google Shape;1183;p49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4" name="Google Shape;1184;p49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5" name="Google Shape;1185;p49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6" name="Google Shape;1186;p49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7" name="Google Shape;1187;p49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8" name="Google Shape;1188;p49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9" name="Google Shape;1189;p49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0" name="Google Shape;1190;p49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1" name="Google Shape;1191;p49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192" name="Google Shape;1192;p49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Thank you for your time!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1193" name="Google Shape;1193;p49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9" name="Google Shape;229;p27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230" name="Google Shape;230;p27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27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27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27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27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27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27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27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27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27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27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27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27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27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27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27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27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27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27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27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27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27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27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27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27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27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27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27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8" name="Google Shape;258;p27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259" name="Google Shape;259;p27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27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27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27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27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27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27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27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27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27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27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27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27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27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27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27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27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27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27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27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27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27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27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27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27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87" name="Google Shape;287;p27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Implementation Details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288" name="Google Shape;288;p27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4" name="Google Shape;294;p28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295" name="Google Shape;295;p28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28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299" name="Google Shape;299;p28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00" name="Google Shape;300;p28"/>
          <p:cNvSpPr txBox="1"/>
          <p:nvPr/>
        </p:nvSpPr>
        <p:spPr>
          <a:xfrm>
            <a:off x="1031842" y="261905"/>
            <a:ext cx="36675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Algorithms Experimented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1" name="Google Shape;301;p28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2" name="Google Shape;302;p28"/>
          <p:cNvSpPr txBox="1"/>
          <p:nvPr/>
        </p:nvSpPr>
        <p:spPr>
          <a:xfrm>
            <a:off x="414700" y="748227"/>
            <a:ext cx="8055000" cy="252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Baseline algorithms: 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All algorithms discussed in this project are top-N recommenders that first predict the item popularity for each item on a specific day and then make recommendations based on the ranking of the predicted popularity of all the items on that day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MostPop: predicts item’s popularity on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based on the total number of interactions the item received from day 1 until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1 in the training set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RecentPop: Uses a parameter Δt, such that the predicted popularity for an item on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based on the total number of interactions the item received during time period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 in the training set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DecayPop: Uses a decay parameter on top of RecentPop. If the item is interacted for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2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,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…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times respectively, where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corresponding to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– 1 (the most recent day) and i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is corresponding to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Δt (the least recent day). Then the predicted popularity of the item is calculated by:</a:t>
            </a:r>
            <a:r>
              <a:rPr lang="en" sz="1300">
                <a:solidFill>
                  <a:schemeClr val="dk1"/>
                </a:solidFill>
              </a:rPr>
              <a:t> 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03" name="Google Shape;303;p28" descr="&lt;math xmlns=&quot;http://www.w3.org/1998/Math/MathML&quot;&gt;&lt;munderover&gt;&lt;mo&gt;&amp;#x2211;&lt;/mo&gt;&lt;mrow&gt;&lt;mi&gt;t&lt;/mi&gt;&lt;mo&gt;=&lt;/mo&gt;&lt;mn&gt;1&lt;/mn&gt;&lt;/mrow&gt;&lt;mi&gt;n&lt;/mi&gt;&lt;/munderover&gt;&lt;msup&gt;&lt;mi&gt;e&lt;/mi&gt;&lt;mrow&gt;&lt;mo&gt;-&lt;/mo&gt;&lt;mi&gt;t&lt;/mi&gt;&lt;/mrow&gt;&lt;/msup&gt;&lt;mo&gt;&amp;#xB7;&lt;/mo&gt;&lt;msub&gt;&lt;mi&gt;i&lt;/mi&gt;&lt;mi&gt;t&lt;/mi&gt;&lt;/msub&gt;&lt;/math&gt;" title="sum from t equals 1 to n of e to the power of negative t end exponent times i subscript t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05450" y="3611375"/>
            <a:ext cx="438875" cy="2681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04" name="Google Shape;304;p28"/>
          <p:cNvGraphicFramePr/>
          <p:nvPr/>
        </p:nvGraphicFramePr>
        <p:xfrm>
          <a:off x="1718888" y="1478500"/>
          <a:ext cx="5706225" cy="1564095"/>
        </p:xfrm>
        <a:graphic>
          <a:graphicData uri="http://schemas.openxmlformats.org/drawingml/2006/table">
            <a:tbl>
              <a:tblPr>
                <a:noFill/>
                <a:tableStyleId>{C9652730-965B-460F-B6E6-E6E28C46C67D}</a:tableStyleId>
              </a:tblPr>
              <a:tblGrid>
                <a:gridCol w="8062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62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062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8062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0622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062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8688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3430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1 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2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3 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4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5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Day 6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Item A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10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?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Item B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0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2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4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?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94375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Item C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1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3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5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6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latin typeface="Times New Roman"/>
                          <a:ea typeface="Times New Roman"/>
                          <a:cs typeface="Times New Roman"/>
                          <a:sym typeface="Times New Roman"/>
                        </a:rPr>
                        <a:t>?</a:t>
                      </a:r>
                      <a:endParaRPr sz="1300">
                        <a:latin typeface="Times New Roman"/>
                        <a:ea typeface="Times New Roman"/>
                        <a:cs typeface="Times New Roman"/>
                        <a:sym typeface="Times New Roman"/>
                      </a:endParaRP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05" name="Google Shape;305;p28"/>
          <p:cNvSpPr txBox="1"/>
          <p:nvPr/>
        </p:nvSpPr>
        <p:spPr>
          <a:xfrm>
            <a:off x="414700" y="3932500"/>
            <a:ext cx="4690200" cy="7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Proposed algorithm: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Time-series-based Algorithm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300"/>
                                        <p:tgtEl>
                                          <p:spTgt spid="3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1" name="Google Shape;311;p29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312" name="Google Shape;312;p29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8" name="Google Shape;318;p29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9" name="Google Shape;319;p29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0" name="Google Shape;320;p29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1" name="Google Shape;321;p29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2" name="Google Shape;322;p29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3" name="Google Shape;323;p29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4" name="Google Shape;324;p29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5" name="Google Shape;325;p29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6" name="Google Shape;326;p29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7" name="Google Shape;327;p29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328" name="Google Shape;328;p29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29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0" name="Google Shape;330;p29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1" name="Google Shape;331;p29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32" name="Google Shape;332;p29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33" name="Google Shape;333;p29"/>
          <p:cNvSpPr txBox="1"/>
          <p:nvPr/>
        </p:nvSpPr>
        <p:spPr>
          <a:xfrm>
            <a:off x="1031842" y="261905"/>
            <a:ext cx="36675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Time-series-based Algorithm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34" name="Google Shape;334;p29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335" name="Google Shape;335;p29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Preselection: 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 possible candidate items: the items that have been rated at least once during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Obtain preselected items: setting a threshold th, such that only the items which had been rated for at least “th” times in any of the day during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 will be considered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latin typeface="Times New Roman"/>
                <a:ea typeface="Times New Roman"/>
                <a:cs typeface="Times New Roman"/>
                <a:sym typeface="Times New Roman"/>
              </a:rPr>
              <a:t>Further processing:</a:t>
            </a:r>
            <a:endParaRPr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prediction: for each individual item in preselected items, its own time series during [t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Δt,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- 1] is used to train a regression model, which is then used to predict the item’s popularity on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Make recommendation: based on the ranking of predicted popularity, a non-personalised top-N recommendation is performed to all users on day t</a:t>
            </a:r>
            <a:r>
              <a:rPr lang="en" sz="1300" baseline="-25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1" name="Google Shape;341;p30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342" name="Google Shape;342;p30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3" name="Google Shape;343;p30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4" name="Google Shape;344;p30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5" name="Google Shape;345;p30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6" name="Google Shape;346;p30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30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8" name="Google Shape;348;p30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9" name="Google Shape;349;p30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0" name="Google Shape;350;p30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30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30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30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30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30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6" name="Google Shape;356;p30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57" name="Google Shape;357;p30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358" name="Google Shape;358;p30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9" name="Google Shape;359;p30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0" name="Google Shape;360;p30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1" name="Google Shape;361;p30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362" name="Google Shape;362;p30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363" name="Google Shape;363;p30"/>
          <p:cNvSpPr txBox="1"/>
          <p:nvPr/>
        </p:nvSpPr>
        <p:spPr>
          <a:xfrm>
            <a:off x="1031842" y="261905"/>
            <a:ext cx="36675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Evaluation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4" name="Google Shape;364;p30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65" name="Google Shape;365;p30"/>
          <p:cNvGrpSpPr/>
          <p:nvPr/>
        </p:nvGrpSpPr>
        <p:grpSpPr>
          <a:xfrm>
            <a:off x="548640" y="1124712"/>
            <a:ext cx="8055060" cy="1201425"/>
            <a:chOff x="414700" y="2194550"/>
            <a:chExt cx="8055060" cy="1201425"/>
          </a:xfrm>
        </p:grpSpPr>
        <p:sp>
          <p:nvSpPr>
            <p:cNvPr id="366" name="Google Shape;366;p30"/>
            <p:cNvSpPr txBox="1"/>
            <p:nvPr/>
          </p:nvSpPr>
          <p:spPr>
            <a:xfrm>
              <a:off x="4080388" y="3011075"/>
              <a:ext cx="1115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evaluation set</a:t>
              </a:r>
              <a:endParaRPr sz="13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367" name="Google Shape;367;p30"/>
            <p:cNvGrpSpPr/>
            <p:nvPr/>
          </p:nvGrpSpPr>
          <p:grpSpPr>
            <a:xfrm>
              <a:off x="414700" y="2194550"/>
              <a:ext cx="8055060" cy="960750"/>
              <a:chOff x="414700" y="2575550"/>
              <a:chExt cx="8055060" cy="960750"/>
            </a:xfrm>
          </p:grpSpPr>
          <p:sp>
            <p:nvSpPr>
              <p:cNvPr id="368" name="Google Shape;368;p30"/>
              <p:cNvSpPr/>
              <p:nvPr/>
            </p:nvSpPr>
            <p:spPr>
              <a:xfrm>
                <a:off x="414700" y="3189450"/>
                <a:ext cx="41583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" name="Google Shape;369;p30"/>
              <p:cNvSpPr/>
              <p:nvPr/>
            </p:nvSpPr>
            <p:spPr>
              <a:xfrm>
                <a:off x="4701700" y="3189450"/>
                <a:ext cx="3626700" cy="1365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370" name="Google Shape;370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14700" y="2884550"/>
                <a:ext cx="4158298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71" name="Google Shape;371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701400" y="2884550"/>
                <a:ext cx="3626650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72" name="Google Shape;372;p30"/>
              <p:cNvSpPr/>
              <p:nvPr/>
            </p:nvSpPr>
            <p:spPr>
              <a:xfrm>
                <a:off x="4573125" y="3189450"/>
                <a:ext cx="1299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" name="Google Shape;373;p30"/>
              <p:cNvSpPr/>
              <p:nvPr/>
            </p:nvSpPr>
            <p:spPr>
              <a:xfrm>
                <a:off x="4612738" y="2884513"/>
                <a:ext cx="48900" cy="2688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" name="Google Shape;374;p30"/>
              <p:cNvSpPr txBox="1"/>
              <p:nvPr/>
            </p:nvSpPr>
            <p:spPr>
              <a:xfrm>
                <a:off x="414760" y="2575550"/>
                <a:ext cx="8055000" cy="3846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13716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    training set		          t</a:t>
                </a:r>
                <a:r>
                  <a:rPr lang="en" sz="1300" baseline="-25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0            		 </a:t>
                </a: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“future data”</a:t>
                </a:r>
                <a:endParaRPr sz="13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pic>
            <p:nvPicPr>
              <p:cNvPr id="375" name="Google Shape;375;p3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4572100" y="3362075"/>
                <a:ext cx="131975" cy="1742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76" name="Google Shape;376;p30"/>
          <p:cNvGrpSpPr/>
          <p:nvPr/>
        </p:nvGrpSpPr>
        <p:grpSpPr>
          <a:xfrm>
            <a:off x="547200" y="1123200"/>
            <a:ext cx="8055085" cy="1201425"/>
            <a:chOff x="414700" y="2194550"/>
            <a:chExt cx="8055085" cy="1201425"/>
          </a:xfrm>
        </p:grpSpPr>
        <p:sp>
          <p:nvSpPr>
            <p:cNvPr id="377" name="Google Shape;377;p30"/>
            <p:cNvSpPr txBox="1"/>
            <p:nvPr/>
          </p:nvSpPr>
          <p:spPr>
            <a:xfrm>
              <a:off x="4206575" y="3011075"/>
              <a:ext cx="1115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evaluation set</a:t>
              </a:r>
              <a:endParaRPr sz="13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378" name="Google Shape;378;p30"/>
            <p:cNvGrpSpPr/>
            <p:nvPr/>
          </p:nvGrpSpPr>
          <p:grpSpPr>
            <a:xfrm>
              <a:off x="414700" y="2194550"/>
              <a:ext cx="8055085" cy="960775"/>
              <a:chOff x="414700" y="2575550"/>
              <a:chExt cx="8055085" cy="960775"/>
            </a:xfrm>
          </p:grpSpPr>
          <p:sp>
            <p:nvSpPr>
              <p:cNvPr id="379" name="Google Shape;379;p30"/>
              <p:cNvSpPr/>
              <p:nvPr/>
            </p:nvSpPr>
            <p:spPr>
              <a:xfrm>
                <a:off x="414700" y="3189450"/>
                <a:ext cx="42846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" name="Google Shape;380;p30"/>
              <p:cNvSpPr/>
              <p:nvPr/>
            </p:nvSpPr>
            <p:spPr>
              <a:xfrm>
                <a:off x="4829250" y="3189450"/>
                <a:ext cx="3499200" cy="1365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381" name="Google Shape;381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14710" y="2884538"/>
                <a:ext cx="4284602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382" name="Google Shape;382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828850" y="2884550"/>
                <a:ext cx="3499202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83" name="Google Shape;383;p30"/>
              <p:cNvSpPr/>
              <p:nvPr/>
            </p:nvSpPr>
            <p:spPr>
              <a:xfrm>
                <a:off x="4699350" y="3189450"/>
                <a:ext cx="1299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" name="Google Shape;384;p30"/>
              <p:cNvSpPr/>
              <p:nvPr/>
            </p:nvSpPr>
            <p:spPr>
              <a:xfrm>
                <a:off x="4739850" y="2884550"/>
                <a:ext cx="48900" cy="2688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" name="Google Shape;385;p30"/>
              <p:cNvSpPr txBox="1"/>
              <p:nvPr/>
            </p:nvSpPr>
            <p:spPr>
              <a:xfrm>
                <a:off x="414785" y="2575550"/>
                <a:ext cx="8055000" cy="3846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13716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    training set		             t</a:t>
                </a:r>
                <a:r>
                  <a:rPr lang="en" sz="1300" baseline="-25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0           	 </a:t>
                </a: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“future data”</a:t>
                </a:r>
                <a:endParaRPr sz="13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pic>
            <p:nvPicPr>
              <p:cNvPr id="386" name="Google Shape;386;p3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4698312" y="3362100"/>
                <a:ext cx="131975" cy="1742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87" name="Google Shape;387;p30"/>
          <p:cNvGrpSpPr/>
          <p:nvPr/>
        </p:nvGrpSpPr>
        <p:grpSpPr>
          <a:xfrm>
            <a:off x="547200" y="1123200"/>
            <a:ext cx="8405450" cy="1201425"/>
            <a:chOff x="414700" y="2194550"/>
            <a:chExt cx="8405450" cy="1201425"/>
          </a:xfrm>
        </p:grpSpPr>
        <p:sp>
          <p:nvSpPr>
            <p:cNvPr id="388" name="Google Shape;388;p30"/>
            <p:cNvSpPr txBox="1"/>
            <p:nvPr/>
          </p:nvSpPr>
          <p:spPr>
            <a:xfrm>
              <a:off x="7704750" y="3011075"/>
              <a:ext cx="1115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evaluation set</a:t>
              </a:r>
              <a:endParaRPr sz="13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389" name="Google Shape;389;p30"/>
            <p:cNvGrpSpPr/>
            <p:nvPr/>
          </p:nvGrpSpPr>
          <p:grpSpPr>
            <a:xfrm>
              <a:off x="414700" y="2194550"/>
              <a:ext cx="8055085" cy="990775"/>
              <a:chOff x="414700" y="2575550"/>
              <a:chExt cx="8055085" cy="990775"/>
            </a:xfrm>
          </p:grpSpPr>
          <p:sp>
            <p:nvSpPr>
              <p:cNvPr id="390" name="Google Shape;390;p30"/>
              <p:cNvSpPr/>
              <p:nvPr/>
            </p:nvSpPr>
            <p:spPr>
              <a:xfrm>
                <a:off x="414700" y="3189463"/>
                <a:ext cx="77829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391" name="Google Shape;391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14719" y="2884538"/>
                <a:ext cx="7782898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392" name="Google Shape;392;p30"/>
              <p:cNvSpPr/>
              <p:nvPr/>
            </p:nvSpPr>
            <p:spPr>
              <a:xfrm>
                <a:off x="8197500" y="3189450"/>
                <a:ext cx="1299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3" name="Google Shape;393;p30"/>
              <p:cNvSpPr/>
              <p:nvPr/>
            </p:nvSpPr>
            <p:spPr>
              <a:xfrm>
                <a:off x="8238013" y="2888288"/>
                <a:ext cx="48900" cy="2688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4" name="Google Shape;394;p30"/>
              <p:cNvSpPr txBox="1"/>
              <p:nvPr/>
            </p:nvSpPr>
            <p:spPr>
              <a:xfrm>
                <a:off x="414785" y="2575550"/>
                <a:ext cx="8055000" cy="3846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13716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    training set						          t</a:t>
                </a:r>
                <a:r>
                  <a:rPr lang="en" sz="1300" baseline="-25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0</a:t>
                </a:r>
                <a:endParaRPr sz="13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pic>
            <p:nvPicPr>
              <p:cNvPr id="395" name="Google Shape;395;p3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8196475" y="3392100"/>
                <a:ext cx="131975" cy="1742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396" name="Google Shape;396;p30"/>
          <p:cNvGrpSpPr/>
          <p:nvPr/>
        </p:nvGrpSpPr>
        <p:grpSpPr>
          <a:xfrm>
            <a:off x="547200" y="1123200"/>
            <a:ext cx="8055060" cy="1201425"/>
            <a:chOff x="414700" y="2194550"/>
            <a:chExt cx="8055060" cy="1201425"/>
          </a:xfrm>
        </p:grpSpPr>
        <p:sp>
          <p:nvSpPr>
            <p:cNvPr id="397" name="Google Shape;397;p30"/>
            <p:cNvSpPr txBox="1"/>
            <p:nvPr/>
          </p:nvSpPr>
          <p:spPr>
            <a:xfrm>
              <a:off x="3959127" y="3011075"/>
              <a:ext cx="11154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evaluation set</a:t>
              </a:r>
              <a:endParaRPr sz="13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  <p:grpSp>
          <p:nvGrpSpPr>
            <p:cNvPr id="398" name="Google Shape;398;p30"/>
            <p:cNvGrpSpPr/>
            <p:nvPr/>
          </p:nvGrpSpPr>
          <p:grpSpPr>
            <a:xfrm>
              <a:off x="414700" y="2194550"/>
              <a:ext cx="8055060" cy="957300"/>
              <a:chOff x="414700" y="2575550"/>
              <a:chExt cx="8055060" cy="957300"/>
            </a:xfrm>
          </p:grpSpPr>
          <p:sp>
            <p:nvSpPr>
              <p:cNvPr id="399" name="Google Shape;399;p30"/>
              <p:cNvSpPr/>
              <p:nvPr/>
            </p:nvSpPr>
            <p:spPr>
              <a:xfrm>
                <a:off x="414710" y="3189438"/>
                <a:ext cx="4029000" cy="136500"/>
              </a:xfrm>
              <a:prstGeom prst="rect">
                <a:avLst/>
              </a:prstGeom>
              <a:solidFill>
                <a:srgbClr val="A4C2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0" name="Google Shape;400;p30"/>
              <p:cNvSpPr/>
              <p:nvPr/>
            </p:nvSpPr>
            <p:spPr>
              <a:xfrm>
                <a:off x="4573610" y="3189438"/>
                <a:ext cx="3754800" cy="136500"/>
              </a:xfrm>
              <a:prstGeom prst="rect">
                <a:avLst/>
              </a:prstGeom>
              <a:solidFill>
                <a:srgbClr val="EA999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pic>
            <p:nvPicPr>
              <p:cNvPr id="401" name="Google Shape;401;p30"/>
              <p:cNvPicPr preferRelativeResize="0"/>
              <p:nvPr/>
            </p:nvPicPr>
            <p:blipFill>
              <a:blip r:embed="rId4">
                <a:alphaModFix/>
              </a:blip>
              <a:stretch>
                <a:fillRect/>
              </a:stretch>
            </p:blipFill>
            <p:spPr>
              <a:xfrm>
                <a:off x="414700" y="2884550"/>
                <a:ext cx="4027490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402" name="Google Shape;402;p30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4573260" y="2884538"/>
                <a:ext cx="3754799" cy="268775"/>
              </a:xfrm>
              <a:prstGeom prst="rect">
                <a:avLst/>
              </a:prstGeom>
              <a:noFill/>
              <a:ln>
                <a:noFill/>
              </a:ln>
            </p:spPr>
          </p:pic>
          <p:sp>
            <p:nvSpPr>
              <p:cNvPr id="403" name="Google Shape;403;p30"/>
              <p:cNvSpPr/>
              <p:nvPr/>
            </p:nvSpPr>
            <p:spPr>
              <a:xfrm>
                <a:off x="4443700" y="3189450"/>
                <a:ext cx="129900" cy="136500"/>
              </a:xfrm>
              <a:prstGeom prst="rect">
                <a:avLst/>
              </a:prstGeom>
              <a:solidFill>
                <a:srgbClr val="B6D7A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4484213" y="2885663"/>
                <a:ext cx="48900" cy="268800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rgbClr val="6AA8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0"/>
              <p:cNvSpPr txBox="1"/>
              <p:nvPr/>
            </p:nvSpPr>
            <p:spPr>
              <a:xfrm>
                <a:off x="414760" y="2575550"/>
                <a:ext cx="8055000" cy="38469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spAutoFit/>
              </a:bodyPr>
              <a:lstStyle/>
              <a:p>
                <a:pPr marL="137160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    training set	 	       t</a:t>
                </a:r>
                <a:r>
                  <a:rPr lang="en" sz="1300" baseline="-250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0       		</a:t>
                </a:r>
                <a:r>
                  <a:rPr lang="en" sz="1300" dirty="0">
                    <a:latin typeface="Times New Roman"/>
                    <a:ea typeface="Times New Roman"/>
                    <a:cs typeface="Times New Roman"/>
                    <a:sym typeface="Times New Roman"/>
                  </a:rPr>
                  <a:t> “future data”</a:t>
                </a:r>
                <a:endParaRPr sz="1300" dirty="0">
                  <a:latin typeface="Times New Roman"/>
                  <a:ea typeface="Times New Roman"/>
                  <a:cs typeface="Times New Roman"/>
                  <a:sym typeface="Times New Roman"/>
                </a:endParaRPr>
              </a:p>
            </p:txBody>
          </p:sp>
          <p:pic>
            <p:nvPicPr>
              <p:cNvPr id="406" name="Google Shape;406;p30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 rot="10800000">
                <a:off x="4442662" y="3358625"/>
                <a:ext cx="131975" cy="1742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407" name="Google Shape;407;p30"/>
          <p:cNvGrpSpPr/>
          <p:nvPr/>
        </p:nvGrpSpPr>
        <p:grpSpPr>
          <a:xfrm>
            <a:off x="548640" y="11247120"/>
            <a:ext cx="8055060" cy="750388"/>
            <a:chOff x="414700" y="2575550"/>
            <a:chExt cx="8055060" cy="750388"/>
          </a:xfrm>
        </p:grpSpPr>
        <p:sp>
          <p:nvSpPr>
            <p:cNvPr id="408" name="Google Shape;408;p30"/>
            <p:cNvSpPr/>
            <p:nvPr/>
          </p:nvSpPr>
          <p:spPr>
            <a:xfrm>
              <a:off x="414710" y="3189438"/>
              <a:ext cx="4027500" cy="136500"/>
            </a:xfrm>
            <a:prstGeom prst="rect">
              <a:avLst/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4442185" y="3189438"/>
              <a:ext cx="3886200" cy="136500"/>
            </a:xfrm>
            <a:prstGeom prst="rect">
              <a:avLst/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10" name="Google Shape;410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4700" y="2884550"/>
              <a:ext cx="4027490" cy="268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1" name="Google Shape;411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41860" y="2884538"/>
              <a:ext cx="3886202" cy="268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2" name="Google Shape;412;p30"/>
            <p:cNvSpPr txBox="1"/>
            <p:nvPr/>
          </p:nvSpPr>
          <p:spPr>
            <a:xfrm>
              <a:off x="414760" y="2575550"/>
              <a:ext cx="8055000" cy="3849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13716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     training set			          </a:t>
              </a:r>
              <a:r>
                <a:rPr lang="en" sz="1300" baseline="-25000">
                  <a:latin typeface="Times New Roman"/>
                  <a:ea typeface="Times New Roman"/>
                  <a:cs typeface="Times New Roman"/>
                  <a:sym typeface="Times New Roman"/>
                </a:rPr>
                <a:t>            			 </a:t>
              </a:r>
              <a:r>
                <a:rPr lang="en" sz="1300">
                  <a:latin typeface="Times New Roman"/>
                  <a:ea typeface="Times New Roman"/>
                  <a:cs typeface="Times New Roman"/>
                  <a:sym typeface="Times New Roman"/>
                </a:rPr>
                <a:t> “future data”</a:t>
              </a:r>
              <a:endParaRPr sz="130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  <p:sp>
        <p:nvSpPr>
          <p:cNvPr id="413" name="Google Shape;413;p30"/>
          <p:cNvSpPr txBox="1"/>
          <p:nvPr/>
        </p:nvSpPr>
        <p:spPr>
          <a:xfrm>
            <a:off x="414700" y="2424625"/>
            <a:ext cx="8189100" cy="2332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257175" lvl="0" indent="-22542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 MovieLens 25M dataset, only the data between November 01, 2009 and October 31, 2019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marR="0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Initially, training set and “future data” each contains 5 years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marR="0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Start from the first day of the last 5 years, all the way until the last day of the last 5 years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marR="0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For each evaluation set, obtain the daily R-precision, yearly average of such daily R-precision is used for comparison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marR="0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MostPop uses data from [t</a:t>
            </a:r>
            <a:r>
              <a:rPr lang="en" sz="1300" baseline="-25000" dirty="0">
                <a:latin typeface="Times New Roman"/>
                <a:ea typeface="Times New Roman"/>
                <a:cs typeface="Times New Roman"/>
                <a:sym typeface="Times New Roman"/>
              </a:rPr>
              <a:t>ini</a:t>
            </a: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, t</a:t>
            </a:r>
            <a:r>
              <a:rPr lang="en" sz="1300" baseline="-25000" dirty="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 – 1] for training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7175" marR="0" lvl="0" indent="-225425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300"/>
              <a:buFont typeface="Times New Roman"/>
              <a:buChar char="•"/>
            </a:pP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RecentPop, DecayPop and time-series-based algorithm use data from [t</a:t>
            </a:r>
            <a:r>
              <a:rPr lang="en" sz="1300" baseline="-25000" dirty="0">
                <a:latin typeface="Times New Roman"/>
                <a:ea typeface="Times New Roman"/>
                <a:cs typeface="Times New Roman"/>
                <a:sym typeface="Times New Roman"/>
              </a:rPr>
              <a:t>0</a:t>
            </a: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 - </a:t>
            </a:r>
            <a:r>
              <a:rPr lang="en" sz="1300" dirty="0" err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Δ</a:t>
            </a:r>
            <a:r>
              <a:rPr lang="en" sz="1300" dirty="0" err="1">
                <a:latin typeface="Times New Roman"/>
                <a:ea typeface="Times New Roman"/>
                <a:cs typeface="Times New Roman"/>
                <a:sym typeface="Times New Roman"/>
              </a:rPr>
              <a:t>t</a:t>
            </a: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, t</a:t>
            </a:r>
            <a:r>
              <a:rPr lang="en" sz="1300" baseline="-25000" dirty="0">
                <a:latin typeface="Times New Roman"/>
                <a:ea typeface="Times New Roman"/>
                <a:cs typeface="Times New Roman"/>
                <a:sym typeface="Times New Roman"/>
              </a:rPr>
              <a:t>0 </a:t>
            </a:r>
            <a:r>
              <a:rPr lang="en" sz="1300" dirty="0">
                <a:latin typeface="Times New Roman"/>
                <a:ea typeface="Times New Roman"/>
                <a:cs typeface="Times New Roman"/>
                <a:sym typeface="Times New Roman"/>
              </a:rPr>
              <a:t>- 1] for training</a:t>
            </a:r>
            <a:endParaRPr sz="1300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 dirty="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pSp>
        <p:nvGrpSpPr>
          <p:cNvPr id="414" name="Google Shape;414;p30"/>
          <p:cNvGrpSpPr/>
          <p:nvPr/>
        </p:nvGrpSpPr>
        <p:grpSpPr>
          <a:xfrm>
            <a:off x="547200" y="1123200"/>
            <a:ext cx="8055060" cy="750388"/>
            <a:chOff x="414700" y="2575550"/>
            <a:chExt cx="8055060" cy="750388"/>
          </a:xfrm>
        </p:grpSpPr>
        <p:sp>
          <p:nvSpPr>
            <p:cNvPr id="415" name="Google Shape;415;p30"/>
            <p:cNvSpPr/>
            <p:nvPr/>
          </p:nvSpPr>
          <p:spPr>
            <a:xfrm>
              <a:off x="414710" y="3189438"/>
              <a:ext cx="4029000" cy="136500"/>
            </a:xfrm>
            <a:prstGeom prst="rect">
              <a:avLst/>
            </a:prstGeom>
            <a:solidFill>
              <a:srgbClr val="A4C2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4443710" y="3189438"/>
              <a:ext cx="3884700" cy="136500"/>
            </a:xfrm>
            <a:prstGeom prst="rect">
              <a:avLst/>
            </a:prstGeom>
            <a:solidFill>
              <a:srgbClr val="EA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417" name="Google Shape;417;p30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414700" y="2884550"/>
              <a:ext cx="4027490" cy="2687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8" name="Google Shape;418;p3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4443360" y="2884538"/>
              <a:ext cx="3884702" cy="26877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19" name="Google Shape;419;p30"/>
            <p:cNvSpPr txBox="1"/>
            <p:nvPr/>
          </p:nvSpPr>
          <p:spPr>
            <a:xfrm>
              <a:off x="414760" y="2575550"/>
              <a:ext cx="8055000" cy="38469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spAutoFit/>
            </a:bodyPr>
            <a:lstStyle/>
            <a:p>
              <a:pPr marL="137160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300" dirty="0">
                  <a:latin typeface="Times New Roman"/>
                  <a:ea typeface="Times New Roman"/>
                  <a:cs typeface="Times New Roman"/>
                  <a:sym typeface="Times New Roman"/>
                </a:rPr>
                <a:t>     training set      </a:t>
              </a:r>
              <a:r>
                <a:rPr lang="en" sz="1300" baseline="-25000" dirty="0">
                  <a:latin typeface="Times New Roman"/>
                  <a:ea typeface="Times New Roman"/>
                  <a:cs typeface="Times New Roman"/>
                  <a:sym typeface="Times New Roman"/>
                </a:rPr>
                <a:t>     				 </a:t>
              </a:r>
              <a:r>
                <a:rPr lang="en" sz="1300" dirty="0">
                  <a:latin typeface="Times New Roman"/>
                  <a:ea typeface="Times New Roman"/>
                  <a:cs typeface="Times New Roman"/>
                  <a:sym typeface="Times New Roman"/>
                </a:rPr>
                <a:t> “future data”</a:t>
              </a:r>
              <a:endParaRPr sz="1300" dirty="0">
                <a:latin typeface="Times New Roman"/>
                <a:ea typeface="Times New Roman"/>
                <a:cs typeface="Times New Roman"/>
                <a:sym typeface="Times New Roman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3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5" name="Google Shape;425;p31"/>
          <p:cNvGrpSpPr/>
          <p:nvPr/>
        </p:nvGrpSpPr>
        <p:grpSpPr>
          <a:xfrm>
            <a:off x="1" y="0"/>
            <a:ext cx="2476870" cy="2437045"/>
            <a:chOff x="0" y="0"/>
            <a:chExt cx="3841300" cy="3779537"/>
          </a:xfrm>
        </p:grpSpPr>
        <p:sp>
          <p:nvSpPr>
            <p:cNvPr id="426" name="Google Shape;426;p31"/>
            <p:cNvSpPr/>
            <p:nvPr/>
          </p:nvSpPr>
          <p:spPr>
            <a:xfrm>
              <a:off x="0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546298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552596" y="1633613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546298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46298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1113931" y="55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1113931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0" y="1616838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0" y="107414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1124669" y="109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1653931" y="13614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1661826" y="55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0" y="22719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0" y="217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3301300" y="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2203054" y="1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2752177" y="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1121826" y="162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552596" y="215953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1653931" y="109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2212177" y="55361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0" y="271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2752177" y="54000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2193931" y="1086968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1653931" y="163361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1121826" y="2167718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545175" y="2699536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0" y="323953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54" name="Google Shape;454;p31"/>
          <p:cNvGrpSpPr/>
          <p:nvPr/>
        </p:nvGrpSpPr>
        <p:grpSpPr>
          <a:xfrm rot="10800000">
            <a:off x="6668282" y="2705247"/>
            <a:ext cx="2475718" cy="2438179"/>
            <a:chOff x="-8307" y="3465237"/>
            <a:chExt cx="3841300" cy="3779537"/>
          </a:xfrm>
        </p:grpSpPr>
        <p:sp>
          <p:nvSpPr>
            <p:cNvPr id="455" name="Google Shape;455;p31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3292993" y="346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743870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2" name="Google Shape;472;p31"/>
            <p:cNvSpPr/>
            <p:nvPr/>
          </p:nvSpPr>
          <p:spPr>
            <a:xfrm>
              <a:off x="1113519" y="509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3" name="Google Shape;473;p31"/>
            <p:cNvSpPr/>
            <p:nvPr/>
          </p:nvSpPr>
          <p:spPr>
            <a:xfrm>
              <a:off x="544289" y="5624774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4" name="Google Shape;474;p31"/>
            <p:cNvSpPr/>
            <p:nvPr/>
          </p:nvSpPr>
          <p:spPr>
            <a:xfrm>
              <a:off x="1645624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5" name="Google Shape;475;p31"/>
            <p:cNvSpPr/>
            <p:nvPr/>
          </p:nvSpPr>
          <p:spPr>
            <a:xfrm>
              <a:off x="2203870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6" name="Google Shape;476;p31"/>
            <p:cNvSpPr/>
            <p:nvPr/>
          </p:nvSpPr>
          <p:spPr>
            <a:xfrm>
              <a:off x="-8307" y="61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7" name="Google Shape;477;p31"/>
            <p:cNvSpPr/>
            <p:nvPr/>
          </p:nvSpPr>
          <p:spPr>
            <a:xfrm>
              <a:off x="2743870" y="400523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31"/>
            <p:cNvSpPr/>
            <p:nvPr/>
          </p:nvSpPr>
          <p:spPr>
            <a:xfrm>
              <a:off x="2185624" y="4552205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9" name="Google Shape;479;p31"/>
            <p:cNvSpPr/>
            <p:nvPr/>
          </p:nvSpPr>
          <p:spPr>
            <a:xfrm>
              <a:off x="1645624" y="509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0" name="Google Shape;480;p31"/>
            <p:cNvSpPr/>
            <p:nvPr/>
          </p:nvSpPr>
          <p:spPr>
            <a:xfrm>
              <a:off x="1113519" y="563295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1" name="Google Shape;481;p31"/>
            <p:cNvSpPr/>
            <p:nvPr/>
          </p:nvSpPr>
          <p:spPr>
            <a:xfrm>
              <a:off x="536868" y="6164773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31"/>
            <p:cNvSpPr/>
            <p:nvPr/>
          </p:nvSpPr>
          <p:spPr>
            <a:xfrm>
              <a:off x="-8307" y="6704774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3" name="Google Shape;483;p31"/>
          <p:cNvSpPr/>
          <p:nvPr/>
        </p:nvSpPr>
        <p:spPr>
          <a:xfrm>
            <a:off x="1058250" y="2261475"/>
            <a:ext cx="70275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Algorithm Parameter Selection </a:t>
            </a:r>
            <a:endParaRPr sz="24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84" name="Google Shape;484;p31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0" name="Google Shape;490;p32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491" name="Google Shape;491;p32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2" name="Google Shape;492;p32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4" name="Google Shape;494;p32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495" name="Google Shape;495;p32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496" name="Google Shape;496;p32"/>
          <p:cNvSpPr txBox="1"/>
          <p:nvPr/>
        </p:nvSpPr>
        <p:spPr>
          <a:xfrm>
            <a:off x="1031842" y="261905"/>
            <a:ext cx="3954828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 dirty="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Parameter Selection</a:t>
            </a: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 dirty="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7" name="Google Shape;497;p32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498" name="Google Shape;498;p32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 selection for baseline algorithms: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There is no parameter for MostPop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RecentPop and DecayPop, Δt = 1, 2, 4, 8, 16, 32 days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 result: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Optimal Δt for RecentPop is 4 days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Optimal Δt for DecayPop is 8 days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RecentPop with Δt = 4 days achieves the highest R-precision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99" name="Google Shape;49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7950" y="3706074"/>
            <a:ext cx="2743200" cy="474573"/>
          </a:xfrm>
          <a:prstGeom prst="rect">
            <a:avLst/>
          </a:prstGeom>
          <a:noFill/>
          <a:ln>
            <a:noFill/>
          </a:ln>
        </p:spPr>
      </p:pic>
      <p:pic>
        <p:nvPicPr>
          <p:cNvPr id="500" name="Google Shape;500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92850" y="3650870"/>
            <a:ext cx="2743199" cy="11055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01" name="Google Shape;501;p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00400" y="3650870"/>
            <a:ext cx="2743199" cy="1105509"/>
          </a:xfrm>
          <a:prstGeom prst="rect">
            <a:avLst/>
          </a:prstGeom>
          <a:noFill/>
          <a:ln>
            <a:noFill/>
          </a:ln>
        </p:spPr>
      </p:pic>
      <p:sp>
        <p:nvSpPr>
          <p:cNvPr id="502" name="Google Shape;502;p32"/>
          <p:cNvSpPr/>
          <p:nvPr/>
        </p:nvSpPr>
        <p:spPr>
          <a:xfrm>
            <a:off x="3322075" y="4250825"/>
            <a:ext cx="2565000" cy="105900"/>
          </a:xfrm>
          <a:prstGeom prst="rect">
            <a:avLst/>
          </a:prstGeom>
          <a:noFill/>
          <a:ln w="2857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2"/>
          <p:cNvSpPr/>
          <p:nvPr/>
        </p:nvSpPr>
        <p:spPr>
          <a:xfrm>
            <a:off x="6123100" y="4356725"/>
            <a:ext cx="2565000" cy="1059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2"/>
          <p:cNvSpPr/>
          <p:nvPr/>
        </p:nvSpPr>
        <p:spPr>
          <a:xfrm>
            <a:off x="535050" y="4028675"/>
            <a:ext cx="2565000" cy="105900"/>
          </a:xfrm>
          <a:prstGeom prst="rect">
            <a:avLst/>
          </a:prstGeom>
          <a:noFill/>
          <a:ln w="2857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0" name="Google Shape;510;p33"/>
          <p:cNvGrpSpPr/>
          <p:nvPr/>
        </p:nvGrpSpPr>
        <p:grpSpPr>
          <a:xfrm rot="10800000">
            <a:off x="7086709" y="3108289"/>
            <a:ext cx="2057291" cy="2032459"/>
            <a:chOff x="-8307" y="3468906"/>
            <a:chExt cx="2743054" cy="2709945"/>
          </a:xfrm>
        </p:grpSpPr>
        <p:sp>
          <p:nvSpPr>
            <p:cNvPr id="511" name="Google Shape;511;p33"/>
            <p:cNvSpPr/>
            <p:nvPr/>
          </p:nvSpPr>
          <p:spPr>
            <a:xfrm>
              <a:off x="-8307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37991" y="455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44289" y="5098850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7991" y="401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37991" y="347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1105624" y="401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1105624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-8307" y="508207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-8307" y="4539377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1116362" y="455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1645624" y="3478851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1653519" y="4018851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-8307" y="3468906"/>
              <a:ext cx="540000" cy="540000"/>
            </a:xfrm>
            <a:prstGeom prst="rtTriangle">
              <a:avLst/>
            </a:prstGeom>
            <a:solidFill>
              <a:srgbClr val="E6E6E6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-8307" y="563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2194747" y="3478851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526" name="Google Shape;526;p33"/>
          <p:cNvGrpSpPr/>
          <p:nvPr/>
        </p:nvGrpSpPr>
        <p:grpSpPr>
          <a:xfrm>
            <a:off x="414690" y="241421"/>
            <a:ext cx="4145070" cy="419191"/>
            <a:chOff x="552920" y="321895"/>
            <a:chExt cx="5526760" cy="558922"/>
          </a:xfrm>
        </p:grpSpPr>
        <p:sp>
          <p:nvSpPr>
            <p:cNvPr id="527" name="Google Shape;527;p33"/>
            <p:cNvSpPr/>
            <p:nvPr/>
          </p:nvSpPr>
          <p:spPr>
            <a:xfrm>
              <a:off x="738900" y="340817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8" name="Google Shape;528;p33"/>
            <p:cNvSpPr/>
            <p:nvPr/>
          </p:nvSpPr>
          <p:spPr>
            <a:xfrm rot="5400000">
              <a:off x="738900" y="321895"/>
              <a:ext cx="540000" cy="540000"/>
            </a:xfrm>
            <a:prstGeom prst="rtTriangle">
              <a:avLst/>
            </a:prstGeom>
            <a:solidFill>
              <a:srgbClr val="818588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52920" y="340817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0" name="Google Shape;530;p33"/>
            <p:cNvSpPr/>
            <p:nvPr/>
          </p:nvSpPr>
          <p:spPr>
            <a:xfrm rot="5400000">
              <a:off x="552920" y="321895"/>
              <a:ext cx="540000" cy="540000"/>
            </a:xfrm>
            <a:prstGeom prst="rtTriangl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68575" tIns="34275" rIns="68575" bIns="3427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531" name="Google Shape;531;p33"/>
            <p:cNvCxnSpPr/>
            <p:nvPr/>
          </p:nvCxnSpPr>
          <p:spPr>
            <a:xfrm>
              <a:off x="1097280" y="853440"/>
              <a:ext cx="4982400" cy="15600"/>
            </a:xfrm>
            <a:prstGeom prst="straightConnector1">
              <a:avLst/>
            </a:prstGeom>
            <a:noFill/>
            <a:ln w="38100" cap="flat" cmpd="sng">
              <a:solidFill>
                <a:srgbClr val="818588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532" name="Google Shape;532;p33"/>
          <p:cNvSpPr txBox="1"/>
          <p:nvPr/>
        </p:nvSpPr>
        <p:spPr>
          <a:xfrm>
            <a:off x="1031850" y="261900"/>
            <a:ext cx="3750600" cy="39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1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Experiment: Parameter Selection</a:t>
            </a: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1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533" name="Google Shape;533;p33" descr="Logo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9985" y="261905"/>
            <a:ext cx="1071196" cy="405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4" name="Google Shape;534;p33"/>
          <p:cNvSpPr txBox="1"/>
          <p:nvPr/>
        </p:nvSpPr>
        <p:spPr>
          <a:xfrm>
            <a:off x="414690" y="900631"/>
            <a:ext cx="8055000" cy="386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Parameter selection for time-series-based algorithm</a:t>
            </a:r>
            <a:endParaRPr b="1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threshold th: different th values of 0, 2, 4, 6, 8, 10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Δt: different Δt values of 4, 8, 16, 32, 64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254000" lvl="0" indent="-22225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Times New Roman"/>
              <a:buChar char="•"/>
            </a:pPr>
            <a:r>
              <a:rPr lang="en" sz="13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 regression model: linear regression, SVR with linear kernel, SVR with RBF kernel, ridge regression, Huber regression are experimented</a:t>
            </a:r>
            <a:endParaRPr sz="13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300" b="1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5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1632</Words>
  <Application>Microsoft Macintosh PowerPoint</Application>
  <PresentationFormat>On-screen Show (16:9)</PresentationFormat>
  <Paragraphs>289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SimHei</vt:lpstr>
      <vt:lpstr>Arial</vt:lpstr>
      <vt:lpstr>Calibri</vt:lpstr>
      <vt:lpstr>Times New Roman</vt:lpstr>
      <vt:lpstr>Simple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Guanlong Li</cp:lastModifiedBy>
  <cp:revision>3</cp:revision>
  <dcterms:modified xsi:type="dcterms:W3CDTF">2021-05-07T06:30:46Z</dcterms:modified>
</cp:coreProperties>
</file>